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6" r:id="rId3"/>
    <p:sldId id="269" r:id="rId4"/>
    <p:sldId id="267" r:id="rId5"/>
    <p:sldId id="270" r:id="rId6"/>
    <p:sldId id="259" r:id="rId7"/>
    <p:sldId id="268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00FF"/>
    <a:srgbClr val="F5418A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1144-037D-4B13-A995-CAB0B00A9FCE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778-05C1-412F-9FDC-E8E737DD2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3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1144-037D-4B13-A995-CAB0B00A9FCE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778-05C1-412F-9FDC-E8E737DD2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71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1144-037D-4B13-A995-CAB0B00A9FCE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778-05C1-412F-9FDC-E8E737DD2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53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1144-037D-4B13-A995-CAB0B00A9FCE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778-05C1-412F-9FDC-E8E737DD2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16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1144-037D-4B13-A995-CAB0B00A9FCE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778-05C1-412F-9FDC-E8E737DD2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80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1144-037D-4B13-A995-CAB0B00A9FCE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778-05C1-412F-9FDC-E8E737DD2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75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1144-037D-4B13-A995-CAB0B00A9FCE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778-05C1-412F-9FDC-E8E737DD2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13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1144-037D-4B13-A995-CAB0B00A9FCE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778-05C1-412F-9FDC-E8E737DD2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1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1144-037D-4B13-A995-CAB0B00A9FCE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778-05C1-412F-9FDC-E8E737DD2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80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431144-037D-4B13-A995-CAB0B00A9FCE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89D778-05C1-412F-9FDC-E8E737DD2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79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1144-037D-4B13-A995-CAB0B00A9FCE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778-05C1-412F-9FDC-E8E737DD2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48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00B0F0"/>
            </a:gs>
            <a:gs pos="80000">
              <a:srgbClr val="FFFFFF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431144-037D-4B13-A995-CAB0B00A9FCE}" type="datetimeFigureOut">
              <a:rPr kumimoji="1" lang="ja-JP" altLang="en-US" smtClean="0"/>
              <a:t>2024/1/22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89D778-05C1-412F-9FDC-E8E737DD2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89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CBA045-9367-2E41-4496-52FF881F0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639" y="677844"/>
            <a:ext cx="7667842" cy="941033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5300" b="1" dirty="0"/>
              <a:t>訪問看護ステーション秋岡</a:t>
            </a:r>
            <a:endParaRPr kumimoji="1" lang="ja-JP" altLang="en-US" b="1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96D49789-0B88-5BBB-1946-EA26F4C21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182" y="204183"/>
            <a:ext cx="6815669" cy="497153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400" b="1" dirty="0">
                <a:solidFill>
                  <a:srgbClr val="7030A0"/>
                </a:solidFill>
              </a:rPr>
              <a:t>医療法人一貫軒</a:t>
            </a:r>
            <a:endParaRPr lang="ja-JP" altLang="en-US" dirty="0">
              <a:solidFill>
                <a:srgbClr val="7030A0"/>
              </a:solidFill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1005F88-2935-DB60-9109-365A9CAD613E}"/>
              </a:ext>
            </a:extLst>
          </p:cNvPr>
          <p:cNvSpPr txBox="1">
            <a:spLocks/>
          </p:cNvSpPr>
          <p:nvPr/>
        </p:nvSpPr>
        <p:spPr>
          <a:xfrm>
            <a:off x="6299841" y="1642368"/>
            <a:ext cx="5646420" cy="4445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kumimoji="1"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/>
          </a:p>
          <a:p>
            <a:r>
              <a:rPr lang="ja-JP" altLang="en-US" dirty="0">
                <a:solidFill>
                  <a:srgbClr val="7030A0"/>
                </a:solidFill>
              </a:rPr>
              <a:t>所在地：津久見市徳浦本町</a:t>
            </a:r>
            <a:r>
              <a:rPr lang="en-US" altLang="ja-JP" dirty="0">
                <a:solidFill>
                  <a:srgbClr val="7030A0"/>
                </a:solidFill>
              </a:rPr>
              <a:t>7</a:t>
            </a:r>
            <a:r>
              <a:rPr lang="ja-JP" altLang="en-US" dirty="0">
                <a:solidFill>
                  <a:srgbClr val="7030A0"/>
                </a:solidFill>
              </a:rPr>
              <a:t>番</a:t>
            </a:r>
            <a:r>
              <a:rPr lang="en-US" altLang="ja-JP" dirty="0">
                <a:solidFill>
                  <a:srgbClr val="7030A0"/>
                </a:solidFill>
              </a:rPr>
              <a:t>3</a:t>
            </a:r>
            <a:r>
              <a:rPr lang="ja-JP" altLang="en-US" dirty="0">
                <a:solidFill>
                  <a:srgbClr val="7030A0"/>
                </a:solidFill>
              </a:rPr>
              <a:t>号</a:t>
            </a:r>
            <a:endParaRPr lang="en-US" altLang="ja-JP" dirty="0">
              <a:solidFill>
                <a:srgbClr val="7030A0"/>
              </a:solidFill>
            </a:endParaRPr>
          </a:p>
          <a:p>
            <a:r>
              <a:rPr lang="ja-JP" altLang="en-US" dirty="0">
                <a:solidFill>
                  <a:srgbClr val="7030A0"/>
                </a:solidFill>
              </a:rPr>
              <a:t>特　徴：秋岡医院内に設置し、居宅</a:t>
            </a:r>
            <a:endParaRPr lang="en-US" altLang="ja-JP" dirty="0">
              <a:solidFill>
                <a:srgbClr val="7030A0"/>
              </a:solidFill>
            </a:endParaRPr>
          </a:p>
          <a:p>
            <a:r>
              <a:rPr lang="ja-JP" altLang="en-US" dirty="0">
                <a:solidFill>
                  <a:srgbClr val="7030A0"/>
                </a:solidFill>
              </a:rPr>
              <a:t>　　　　　介護支援事業所併設です。</a:t>
            </a:r>
            <a:endParaRPr lang="en-US" altLang="ja-JP" dirty="0">
              <a:solidFill>
                <a:srgbClr val="7030A0"/>
              </a:solidFill>
            </a:endParaRPr>
          </a:p>
          <a:p>
            <a:r>
              <a:rPr lang="ja-JP" altLang="en-US" dirty="0">
                <a:solidFill>
                  <a:srgbClr val="7030A0"/>
                </a:solidFill>
              </a:rPr>
              <a:t>　　　　　同一法人内には介護施設や</a:t>
            </a:r>
            <a:endParaRPr lang="en-US" altLang="ja-JP" dirty="0">
              <a:solidFill>
                <a:srgbClr val="7030A0"/>
              </a:solidFill>
            </a:endParaRPr>
          </a:p>
          <a:p>
            <a:r>
              <a:rPr lang="ja-JP" altLang="en-US" dirty="0">
                <a:solidFill>
                  <a:srgbClr val="7030A0"/>
                </a:solidFill>
              </a:rPr>
              <a:t>　　　　　介護予防事業所を有しており、</a:t>
            </a:r>
            <a:endParaRPr lang="en-US" altLang="ja-JP" dirty="0">
              <a:solidFill>
                <a:srgbClr val="7030A0"/>
              </a:solidFill>
            </a:endParaRPr>
          </a:p>
          <a:p>
            <a:r>
              <a:rPr lang="ja-JP" altLang="en-US" dirty="0">
                <a:solidFill>
                  <a:srgbClr val="7030A0"/>
                </a:solidFill>
              </a:rPr>
              <a:t>　　　　　医療・介護の連携が抜群の</a:t>
            </a:r>
            <a:endParaRPr lang="en-US" altLang="ja-JP" dirty="0">
              <a:solidFill>
                <a:srgbClr val="7030A0"/>
              </a:solidFill>
            </a:endParaRPr>
          </a:p>
          <a:p>
            <a:r>
              <a:rPr lang="ja-JP" altLang="en-US" dirty="0">
                <a:solidFill>
                  <a:srgbClr val="7030A0"/>
                </a:solidFill>
              </a:rPr>
              <a:t>　　　　　ステーションです。</a:t>
            </a:r>
            <a:endParaRPr lang="en-US" altLang="ja-JP" dirty="0">
              <a:solidFill>
                <a:srgbClr val="7030A0"/>
              </a:solidFill>
            </a:endParaRPr>
          </a:p>
          <a:p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9E30BF-FFCB-FFA0-951E-77B860152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8" y="1848314"/>
            <a:ext cx="5034578" cy="423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D4D2FB-20E9-4BF4-A578-76EE87FF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655" y="218503"/>
            <a:ext cx="8465820" cy="58159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F5418A"/>
                </a:solidFill>
              </a:rPr>
              <a:t>訪問看護ステーション秋岡</a:t>
            </a:r>
            <a:endParaRPr lang="en-US" altLang="ja-JP" sz="3200" dirty="0">
              <a:solidFill>
                <a:srgbClr val="F5418A"/>
              </a:solidFill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9950CF4-597C-DFC2-416C-7AA0D2733490}"/>
              </a:ext>
            </a:extLst>
          </p:cNvPr>
          <p:cNvSpPr txBox="1">
            <a:spLocks/>
          </p:cNvSpPr>
          <p:nvPr/>
        </p:nvSpPr>
        <p:spPr>
          <a:xfrm>
            <a:off x="1809750" y="1190625"/>
            <a:ext cx="9782175" cy="50768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kumimoji="1"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600" dirty="0"/>
          </a:p>
          <a:p>
            <a:endParaRPr lang="en-US" altLang="ja-JP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83C7521-3DA1-3D00-7A8C-140CC2313E84}"/>
              </a:ext>
            </a:extLst>
          </p:cNvPr>
          <p:cNvSpPr txBox="1">
            <a:spLocks/>
          </p:cNvSpPr>
          <p:nvPr/>
        </p:nvSpPr>
        <p:spPr>
          <a:xfrm>
            <a:off x="904784" y="1638300"/>
            <a:ext cx="7420066" cy="41221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kumimoji="1"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6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F7D067D-0809-D45F-4C03-0672EEB3413F}"/>
              </a:ext>
            </a:extLst>
          </p:cNvPr>
          <p:cNvSpPr txBox="1">
            <a:spLocks/>
          </p:cNvSpPr>
          <p:nvPr/>
        </p:nvSpPr>
        <p:spPr>
          <a:xfrm>
            <a:off x="651588" y="1891795"/>
            <a:ext cx="6268373" cy="41221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kumimoji="1"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solidFill>
                  <a:srgbClr val="7030A0"/>
                </a:solidFill>
              </a:rPr>
              <a:t>理念</a:t>
            </a:r>
            <a:endParaRPr lang="en-US" altLang="ja-JP" sz="4800" dirty="0">
              <a:solidFill>
                <a:srgbClr val="7030A0"/>
              </a:solidFill>
            </a:endParaRPr>
          </a:p>
          <a:p>
            <a:r>
              <a:rPr lang="ja-JP" altLang="en-US" sz="3600" dirty="0">
                <a:solidFill>
                  <a:srgbClr val="7030A0"/>
                </a:solidFill>
              </a:rPr>
              <a:t>個々の利用者様に合わせた、きめの細かい訪問を心がけ、必要な医療・看護・介護を滞りなく提供できるステーションを目指す</a:t>
            </a:r>
            <a:endParaRPr lang="en-US" altLang="ja-JP" sz="3600" dirty="0">
              <a:solidFill>
                <a:srgbClr val="7030A0"/>
              </a:solidFill>
            </a:endParaRPr>
          </a:p>
          <a:p>
            <a:endParaRPr lang="en-US" altLang="ja-JP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CD70B7D-79B1-D90C-D254-1AAB01E07A1E}"/>
              </a:ext>
            </a:extLst>
          </p:cNvPr>
          <p:cNvSpPr/>
          <p:nvPr/>
        </p:nvSpPr>
        <p:spPr>
          <a:xfrm>
            <a:off x="7314589" y="488272"/>
            <a:ext cx="4589756" cy="577917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rgbClr val="FF0000"/>
                </a:solidFill>
              </a:rPr>
              <a:t>利用者様の安心と安らぎを基礎に、その方が在宅生活を継続できるためには、どうしたらよいかを常に考えていけるステーションでありたいと願っています。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966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67F5C5-C558-9E81-4498-2CC90A5A4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655" y="1038797"/>
            <a:ext cx="11635056" cy="5600700"/>
          </a:xfrm>
        </p:spPr>
        <p:txBody>
          <a:bodyPr>
            <a:normAutofit/>
          </a:bodyPr>
          <a:lstStyle/>
          <a:p>
            <a:r>
              <a:rPr lang="ja-JP" altLang="en-US" sz="2800" u="sng" dirty="0">
                <a:solidFill>
                  <a:srgbClr val="7030A0"/>
                </a:solidFill>
              </a:rPr>
              <a:t>サービス提供地域</a:t>
            </a:r>
            <a:endParaRPr lang="en-US" altLang="ja-JP" sz="2800" u="sng" dirty="0">
              <a:solidFill>
                <a:srgbClr val="7030A0"/>
              </a:solidFill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　　　</a:t>
            </a:r>
            <a:r>
              <a:rPr kumimoji="1" lang="ja-JP" altLang="en-US" sz="2800" dirty="0">
                <a:solidFill>
                  <a:srgbClr val="7030A0"/>
                </a:solidFill>
              </a:rPr>
              <a:t>津久見市内全域（市外は要相談）</a:t>
            </a:r>
            <a:endParaRPr kumimoji="1" lang="en-US" altLang="ja-JP" sz="2800" dirty="0">
              <a:solidFill>
                <a:srgbClr val="7030A0"/>
              </a:solidFill>
            </a:endParaRPr>
          </a:p>
          <a:p>
            <a:endParaRPr kumimoji="1" lang="en-US" altLang="ja-JP" dirty="0">
              <a:solidFill>
                <a:srgbClr val="7030A0"/>
              </a:solidFill>
            </a:endParaRPr>
          </a:p>
          <a:p>
            <a:r>
              <a:rPr kumimoji="1" lang="ja-JP" altLang="en-US" b="1" u="sng" dirty="0">
                <a:solidFill>
                  <a:srgbClr val="7030A0"/>
                </a:solidFill>
              </a:rPr>
              <a:t>営業時間</a:t>
            </a:r>
            <a:endParaRPr kumimoji="1" lang="en-US" altLang="ja-JP" b="1" u="sng" dirty="0">
              <a:solidFill>
                <a:srgbClr val="7030A0"/>
              </a:solidFill>
            </a:endParaRPr>
          </a:p>
          <a:p>
            <a:r>
              <a:rPr lang="ja-JP" altLang="en-US" b="1" dirty="0">
                <a:solidFill>
                  <a:srgbClr val="7030A0"/>
                </a:solidFill>
              </a:rPr>
              <a:t>　　　平日　</a:t>
            </a:r>
            <a:r>
              <a:rPr lang="en-US" altLang="ja-JP" b="1" dirty="0">
                <a:solidFill>
                  <a:srgbClr val="7030A0"/>
                </a:solidFill>
              </a:rPr>
              <a:t>8</a:t>
            </a:r>
            <a:r>
              <a:rPr lang="ja-JP" altLang="en-US" b="1" dirty="0">
                <a:solidFill>
                  <a:srgbClr val="7030A0"/>
                </a:solidFill>
              </a:rPr>
              <a:t>：</a:t>
            </a:r>
            <a:r>
              <a:rPr lang="en-US" altLang="ja-JP" b="1" dirty="0">
                <a:solidFill>
                  <a:srgbClr val="7030A0"/>
                </a:solidFill>
              </a:rPr>
              <a:t>30</a:t>
            </a:r>
            <a:r>
              <a:rPr lang="ja-JP" altLang="en-US" b="1" dirty="0">
                <a:solidFill>
                  <a:srgbClr val="7030A0"/>
                </a:solidFill>
              </a:rPr>
              <a:t>～</a:t>
            </a:r>
            <a:r>
              <a:rPr lang="en-US" altLang="ja-JP" b="1" dirty="0">
                <a:solidFill>
                  <a:srgbClr val="7030A0"/>
                </a:solidFill>
              </a:rPr>
              <a:t>17</a:t>
            </a:r>
            <a:r>
              <a:rPr lang="ja-JP" altLang="en-US" b="1" dirty="0">
                <a:solidFill>
                  <a:srgbClr val="7030A0"/>
                </a:solidFill>
              </a:rPr>
              <a:t>：</a:t>
            </a:r>
            <a:r>
              <a:rPr lang="en-US" altLang="ja-JP" b="1" dirty="0">
                <a:solidFill>
                  <a:srgbClr val="7030A0"/>
                </a:solidFill>
              </a:rPr>
              <a:t>30   </a:t>
            </a:r>
            <a:r>
              <a:rPr lang="ja-JP" altLang="en-US" b="1" dirty="0">
                <a:solidFill>
                  <a:srgbClr val="7030A0"/>
                </a:solidFill>
              </a:rPr>
              <a:t>　　</a:t>
            </a:r>
            <a:r>
              <a:rPr lang="en-US" altLang="ja-JP" b="1" dirty="0">
                <a:solidFill>
                  <a:srgbClr val="7030A0"/>
                </a:solidFill>
              </a:rPr>
              <a:t>  </a:t>
            </a:r>
            <a:r>
              <a:rPr kumimoji="1" lang="ja-JP" altLang="en-US" b="1" dirty="0">
                <a:solidFill>
                  <a:srgbClr val="7030A0"/>
                </a:solidFill>
              </a:rPr>
              <a:t>土曜　</a:t>
            </a:r>
            <a:r>
              <a:rPr kumimoji="1" lang="en-US" altLang="ja-JP" b="1" dirty="0">
                <a:solidFill>
                  <a:srgbClr val="7030A0"/>
                </a:solidFill>
              </a:rPr>
              <a:t>8</a:t>
            </a:r>
            <a:r>
              <a:rPr kumimoji="1" lang="ja-JP" altLang="en-US" b="1" dirty="0">
                <a:solidFill>
                  <a:srgbClr val="7030A0"/>
                </a:solidFill>
              </a:rPr>
              <a:t>：</a:t>
            </a:r>
            <a:r>
              <a:rPr kumimoji="1" lang="en-US" altLang="ja-JP" b="1" dirty="0">
                <a:solidFill>
                  <a:srgbClr val="7030A0"/>
                </a:solidFill>
              </a:rPr>
              <a:t>30</a:t>
            </a:r>
            <a:r>
              <a:rPr kumimoji="1" lang="ja-JP" altLang="en-US" b="1" dirty="0">
                <a:solidFill>
                  <a:srgbClr val="7030A0"/>
                </a:solidFill>
              </a:rPr>
              <a:t>～</a:t>
            </a:r>
            <a:r>
              <a:rPr kumimoji="1" lang="en-US" altLang="ja-JP" b="1" dirty="0">
                <a:solidFill>
                  <a:srgbClr val="7030A0"/>
                </a:solidFill>
              </a:rPr>
              <a:t>12</a:t>
            </a:r>
            <a:r>
              <a:rPr kumimoji="1" lang="ja-JP" altLang="en-US" b="1" dirty="0">
                <a:solidFill>
                  <a:srgbClr val="7030A0"/>
                </a:solidFill>
              </a:rPr>
              <a:t>：</a:t>
            </a:r>
            <a:r>
              <a:rPr kumimoji="1" lang="en-US" altLang="ja-JP" b="1" dirty="0">
                <a:solidFill>
                  <a:srgbClr val="7030A0"/>
                </a:solidFill>
              </a:rPr>
              <a:t>00</a:t>
            </a:r>
          </a:p>
          <a:p>
            <a:r>
              <a:rPr lang="ja-JP" altLang="en-US" b="1" dirty="0"/>
              <a:t>　　</a:t>
            </a:r>
            <a:r>
              <a:rPr lang="ja-JP" altLang="en-US" b="1" dirty="0">
                <a:solidFill>
                  <a:srgbClr val="7030A0"/>
                </a:solidFill>
              </a:rPr>
              <a:t>定休日</a:t>
            </a:r>
            <a:r>
              <a:rPr lang="ja-JP" altLang="en-US" b="1" dirty="0"/>
              <a:t>　</a:t>
            </a:r>
            <a:r>
              <a:rPr lang="ja-JP" altLang="en-US" b="1" dirty="0">
                <a:solidFill>
                  <a:srgbClr val="FF0000"/>
                </a:solidFill>
              </a:rPr>
              <a:t>日・祝日　</a:t>
            </a:r>
            <a:r>
              <a:rPr lang="en-US" altLang="ja-JP" b="1" dirty="0">
                <a:solidFill>
                  <a:srgbClr val="FF0000"/>
                </a:solidFill>
              </a:rPr>
              <a:t>1</a:t>
            </a:r>
            <a:r>
              <a:rPr lang="ja-JP" altLang="en-US" b="1" dirty="0">
                <a:solidFill>
                  <a:srgbClr val="FF0000"/>
                </a:solidFill>
              </a:rPr>
              <a:t>月</a:t>
            </a:r>
            <a:r>
              <a:rPr lang="en-US" altLang="ja-JP" b="1" dirty="0">
                <a:solidFill>
                  <a:srgbClr val="FF0000"/>
                </a:solidFill>
              </a:rPr>
              <a:t>1</a:t>
            </a:r>
            <a:r>
              <a:rPr lang="ja-JP" altLang="en-US" b="1" dirty="0">
                <a:solidFill>
                  <a:srgbClr val="FF0000"/>
                </a:solidFill>
              </a:rPr>
              <a:t>日～</a:t>
            </a:r>
            <a:r>
              <a:rPr lang="en-US" altLang="ja-JP" b="1" dirty="0">
                <a:solidFill>
                  <a:srgbClr val="FF0000"/>
                </a:solidFill>
              </a:rPr>
              <a:t>3</a:t>
            </a:r>
            <a:r>
              <a:rPr lang="ja-JP" altLang="en-US" b="1" dirty="0">
                <a:solidFill>
                  <a:srgbClr val="FF0000"/>
                </a:solidFill>
              </a:rPr>
              <a:t>日　</a:t>
            </a:r>
            <a:r>
              <a:rPr lang="en-US" altLang="ja-JP" b="1" dirty="0">
                <a:solidFill>
                  <a:srgbClr val="FF0000"/>
                </a:solidFill>
              </a:rPr>
              <a:t>8</a:t>
            </a:r>
            <a:r>
              <a:rPr lang="ja-JP" altLang="en-US" b="1" dirty="0">
                <a:solidFill>
                  <a:srgbClr val="FF0000"/>
                </a:solidFill>
              </a:rPr>
              <a:t>月</a:t>
            </a:r>
            <a:r>
              <a:rPr lang="en-US" altLang="ja-JP" b="1" dirty="0">
                <a:solidFill>
                  <a:srgbClr val="FF0000"/>
                </a:solidFill>
              </a:rPr>
              <a:t>13</a:t>
            </a:r>
            <a:r>
              <a:rPr lang="ja-JP" altLang="en-US" b="1" dirty="0">
                <a:solidFill>
                  <a:srgbClr val="FF0000"/>
                </a:solidFill>
              </a:rPr>
              <a:t>日～</a:t>
            </a:r>
            <a:r>
              <a:rPr lang="en-US" altLang="ja-JP" b="1" dirty="0">
                <a:solidFill>
                  <a:srgbClr val="FF0000"/>
                </a:solidFill>
              </a:rPr>
              <a:t>15</a:t>
            </a:r>
            <a:r>
              <a:rPr lang="ja-JP" altLang="en-US" b="1" dirty="0">
                <a:solidFill>
                  <a:srgbClr val="FF0000"/>
                </a:solidFill>
              </a:rPr>
              <a:t>日　</a:t>
            </a:r>
            <a:r>
              <a:rPr lang="en-US" altLang="ja-JP" b="1" dirty="0">
                <a:solidFill>
                  <a:srgbClr val="FF0000"/>
                </a:solidFill>
              </a:rPr>
              <a:t>12</a:t>
            </a:r>
            <a:r>
              <a:rPr lang="ja-JP" altLang="en-US" b="1" dirty="0">
                <a:solidFill>
                  <a:srgbClr val="FF0000"/>
                </a:solidFill>
              </a:rPr>
              <a:t>月</a:t>
            </a:r>
            <a:r>
              <a:rPr lang="en-US" altLang="ja-JP" b="1" dirty="0">
                <a:solidFill>
                  <a:srgbClr val="FF0000"/>
                </a:solidFill>
              </a:rPr>
              <a:t>31</a:t>
            </a:r>
            <a:r>
              <a:rPr lang="ja-JP" altLang="en-US" b="1" dirty="0">
                <a:solidFill>
                  <a:srgbClr val="FF0000"/>
                </a:solidFill>
              </a:rPr>
              <a:t>日（緊急時は除く）</a:t>
            </a:r>
            <a:endParaRPr lang="en-US" altLang="ja-JP" b="1" dirty="0">
              <a:solidFill>
                <a:srgbClr val="FF0000"/>
              </a:solidFill>
            </a:endParaRPr>
          </a:p>
          <a:p>
            <a:endParaRPr lang="en-US" altLang="ja-JP" b="1" dirty="0">
              <a:solidFill>
                <a:srgbClr val="7030A0"/>
              </a:solidFill>
            </a:endParaRPr>
          </a:p>
          <a:p>
            <a:r>
              <a:rPr kumimoji="1" lang="ja-JP" altLang="en-US" b="1" u="sng" dirty="0">
                <a:solidFill>
                  <a:srgbClr val="7030A0"/>
                </a:solidFill>
              </a:rPr>
              <a:t>緊急時</a:t>
            </a:r>
            <a:endParaRPr kumimoji="1" lang="en-US" altLang="ja-JP" b="1" u="sng" dirty="0">
              <a:solidFill>
                <a:srgbClr val="7030A0"/>
              </a:solidFill>
            </a:endParaRPr>
          </a:p>
          <a:p>
            <a:r>
              <a:rPr lang="ja-JP" altLang="en-US" b="1" dirty="0">
                <a:solidFill>
                  <a:srgbClr val="7030A0"/>
                </a:solidFill>
              </a:rPr>
              <a:t>　　　</a:t>
            </a:r>
            <a:r>
              <a:rPr lang="en-US" altLang="ja-JP" b="1" dirty="0">
                <a:solidFill>
                  <a:srgbClr val="7030A0"/>
                </a:solidFill>
              </a:rPr>
              <a:t>24</a:t>
            </a:r>
            <a:r>
              <a:rPr lang="ja-JP" altLang="en-US" b="1" dirty="0">
                <a:solidFill>
                  <a:srgbClr val="7030A0"/>
                </a:solidFill>
              </a:rPr>
              <a:t>時間体制で電話連絡を受け付けています。</a:t>
            </a:r>
            <a:endParaRPr lang="en-US" altLang="ja-JP" b="1" dirty="0">
              <a:solidFill>
                <a:srgbClr val="7030A0"/>
              </a:solidFill>
            </a:endParaRPr>
          </a:p>
          <a:p>
            <a:r>
              <a:rPr kumimoji="1" lang="ja-JP" altLang="en-US" b="1" dirty="0">
                <a:solidFill>
                  <a:srgbClr val="7030A0"/>
                </a:solidFill>
              </a:rPr>
              <a:t>　　　訪問が必要と判断される場合は、看護師が対応いたします。</a:t>
            </a: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3937AF12-EA49-0320-54A0-36BB59F898EA}"/>
              </a:ext>
            </a:extLst>
          </p:cNvPr>
          <p:cNvSpPr txBox="1">
            <a:spLocks/>
          </p:cNvSpPr>
          <p:nvPr/>
        </p:nvSpPr>
        <p:spPr>
          <a:xfrm>
            <a:off x="287655" y="218503"/>
            <a:ext cx="8465820" cy="5815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kumimoji="1"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solidFill>
                  <a:srgbClr val="F5418A"/>
                </a:solidFill>
              </a:rPr>
              <a:t>訪問看護ステーション秋岡</a:t>
            </a:r>
            <a:endParaRPr lang="en-US" altLang="ja-JP" sz="3200" dirty="0">
              <a:solidFill>
                <a:srgbClr val="F541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0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617E2D-C72D-DCC8-7491-6E278C915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65" y="1164640"/>
            <a:ext cx="4461900" cy="5432488"/>
          </a:xfrm>
        </p:spPr>
        <p:txBody>
          <a:bodyPr>
            <a:normAutofit fontScale="92500" lnSpcReduction="10000"/>
          </a:bodyPr>
          <a:lstStyle/>
          <a:p>
            <a:pPr algn="ctr"/>
            <a:endParaRPr kumimoji="1" lang="en-US" altLang="ja-JP" sz="3200" dirty="0">
              <a:solidFill>
                <a:srgbClr val="7030A0"/>
              </a:solidFill>
            </a:endParaRPr>
          </a:p>
          <a:p>
            <a:pPr algn="ctr"/>
            <a:r>
              <a:rPr kumimoji="1" lang="ja-JP" altLang="en-US" sz="4400" dirty="0">
                <a:solidFill>
                  <a:srgbClr val="7030A0"/>
                </a:solidFill>
              </a:rPr>
              <a:t>スタッフ</a:t>
            </a:r>
            <a:endParaRPr lang="en-US" altLang="ja-JP" sz="44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ja-JP" sz="28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ja-JP" altLang="en-US" sz="3600" dirty="0">
                <a:solidFill>
                  <a:srgbClr val="7030A0"/>
                </a:solidFill>
              </a:rPr>
              <a:t>看護師</a:t>
            </a:r>
            <a:r>
              <a:rPr lang="en-US" altLang="ja-JP" sz="3600" dirty="0">
                <a:solidFill>
                  <a:srgbClr val="7030A0"/>
                </a:solidFill>
              </a:rPr>
              <a:t>4</a:t>
            </a:r>
            <a:r>
              <a:rPr lang="ja-JP" altLang="en-US" sz="3600" dirty="0">
                <a:solidFill>
                  <a:srgbClr val="7030A0"/>
                </a:solidFill>
              </a:rPr>
              <a:t>名</a:t>
            </a:r>
            <a:endParaRPr lang="en-US" altLang="ja-JP" sz="36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ja-JP" altLang="en-US" sz="3600" dirty="0">
                <a:solidFill>
                  <a:srgbClr val="7030A0"/>
                </a:solidFill>
              </a:rPr>
              <a:t>事務職員</a:t>
            </a:r>
            <a:endParaRPr lang="en-US" altLang="ja-JP" sz="36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ja-JP" sz="28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ja-JP" altLang="en-US" sz="2800" dirty="0">
                <a:solidFill>
                  <a:srgbClr val="7030A0"/>
                </a:solidFill>
              </a:rPr>
              <a:t>　　　　　　　　　　　　　　　</a:t>
            </a:r>
            <a:r>
              <a:rPr lang="ja-JP" altLang="en-US" sz="3200" dirty="0">
                <a:solidFill>
                  <a:srgbClr val="7030A0"/>
                </a:solidFill>
              </a:rPr>
              <a:t>計</a:t>
            </a:r>
            <a:r>
              <a:rPr lang="en-US" altLang="ja-JP" sz="3200" dirty="0">
                <a:solidFill>
                  <a:srgbClr val="7030A0"/>
                </a:solidFill>
              </a:rPr>
              <a:t>5</a:t>
            </a:r>
            <a:r>
              <a:rPr lang="ja-JP" altLang="en-US" sz="3200" dirty="0">
                <a:solidFill>
                  <a:srgbClr val="7030A0"/>
                </a:solidFill>
              </a:rPr>
              <a:t>名</a:t>
            </a:r>
            <a:endParaRPr lang="en-US" altLang="ja-JP" sz="28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ja-JP" altLang="en-US" sz="2800" dirty="0">
                <a:solidFill>
                  <a:srgbClr val="7030A0"/>
                </a:solidFill>
              </a:rPr>
              <a:t>居宅介護支援事業所スタッフ</a:t>
            </a:r>
            <a:r>
              <a:rPr lang="en-US" altLang="ja-JP" sz="2800" dirty="0">
                <a:solidFill>
                  <a:srgbClr val="7030A0"/>
                </a:solidFill>
              </a:rPr>
              <a:t>1</a:t>
            </a:r>
            <a:r>
              <a:rPr lang="ja-JP" altLang="en-US" sz="2800" dirty="0">
                <a:solidFill>
                  <a:srgbClr val="7030A0"/>
                </a:solidFill>
              </a:rPr>
              <a:t>名も、一緒のお部屋で仕事しています</a:t>
            </a:r>
            <a:endParaRPr lang="en-US" altLang="ja-JP" sz="2800" dirty="0">
              <a:solidFill>
                <a:srgbClr val="7030A0"/>
              </a:solidFill>
            </a:endParaRPr>
          </a:p>
          <a:p>
            <a:endParaRPr kumimoji="1" lang="en-US" altLang="ja-JP" dirty="0"/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524F2EBD-36FF-365F-92B3-65056A6ABF57}"/>
              </a:ext>
            </a:extLst>
          </p:cNvPr>
          <p:cNvSpPr txBox="1">
            <a:spLocks/>
          </p:cNvSpPr>
          <p:nvPr/>
        </p:nvSpPr>
        <p:spPr>
          <a:xfrm>
            <a:off x="287655" y="218503"/>
            <a:ext cx="8465820" cy="5815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solidFill>
                  <a:srgbClr val="F5418A"/>
                </a:solidFill>
              </a:rPr>
              <a:t>訪問看護ステーション秋岡</a:t>
            </a:r>
            <a:endParaRPr lang="en-US" altLang="ja-JP" sz="3200" dirty="0">
              <a:solidFill>
                <a:srgbClr val="F5418A"/>
              </a:solidFill>
            </a:endParaRPr>
          </a:p>
        </p:txBody>
      </p:sp>
      <p:pic>
        <p:nvPicPr>
          <p:cNvPr id="2" name="コンテンツ プレースホルダー 4">
            <a:extLst>
              <a:ext uri="{FF2B5EF4-FFF2-40B4-BE49-F238E27FC236}">
                <a16:creationId xmlns:a16="http://schemas.microsoft.com/office/drawing/2014/main" id="{11D95A3D-7AC8-53B7-7A47-59DEB8725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14" y="1640612"/>
            <a:ext cx="5927821" cy="44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7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11B223-6DC1-CBAD-E95E-4F790C5A1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904" y="947318"/>
            <a:ext cx="5819775" cy="4788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7030A0"/>
                </a:solidFill>
              </a:rPr>
              <a:t>★　</a:t>
            </a:r>
            <a:r>
              <a:rPr lang="ja-JP" altLang="en-US" sz="2800" dirty="0">
                <a:solidFill>
                  <a:srgbClr val="7030A0"/>
                </a:solidFill>
              </a:rPr>
              <a:t>秋岡医院かかりつけの利用様が</a:t>
            </a:r>
            <a:endParaRPr lang="en-US" altLang="ja-JP" sz="2800" dirty="0">
              <a:solidFill>
                <a:srgbClr val="7030A0"/>
              </a:solidFill>
            </a:endParaRPr>
          </a:p>
          <a:p>
            <a:r>
              <a:rPr lang="ja-JP" altLang="en-US" sz="2800" dirty="0">
                <a:solidFill>
                  <a:srgbClr val="7030A0"/>
                </a:solidFill>
              </a:rPr>
              <a:t>　</a:t>
            </a:r>
            <a:r>
              <a:rPr lang="en-US" altLang="ja-JP" sz="2800" dirty="0">
                <a:solidFill>
                  <a:srgbClr val="7030A0"/>
                </a:solidFill>
              </a:rPr>
              <a:t>90</a:t>
            </a:r>
            <a:r>
              <a:rPr lang="ja-JP" altLang="en-US" sz="2800" dirty="0">
                <a:solidFill>
                  <a:srgbClr val="7030A0"/>
                </a:solidFill>
              </a:rPr>
              <a:t>％を占めていますが、</a:t>
            </a:r>
            <a:r>
              <a:rPr kumimoji="1" lang="ja-JP" altLang="en-US" sz="2800" dirty="0">
                <a:solidFill>
                  <a:srgbClr val="7030A0"/>
                </a:solidFill>
              </a:rPr>
              <a:t>市内・市</a:t>
            </a:r>
            <a:endParaRPr kumimoji="1" lang="en-US" altLang="ja-JP" sz="2800" dirty="0">
              <a:solidFill>
                <a:srgbClr val="7030A0"/>
              </a:solidFill>
            </a:endParaRPr>
          </a:p>
          <a:p>
            <a:r>
              <a:rPr lang="ja-JP" altLang="en-US" sz="2800" dirty="0">
                <a:solidFill>
                  <a:srgbClr val="7030A0"/>
                </a:solidFill>
              </a:rPr>
              <a:t>　</a:t>
            </a:r>
            <a:r>
              <a:rPr kumimoji="1" lang="ja-JP" altLang="en-US" sz="2800" dirty="0">
                <a:solidFill>
                  <a:srgbClr val="7030A0"/>
                </a:solidFill>
              </a:rPr>
              <a:t>外の病院・診療所様からのご依頼</a:t>
            </a:r>
            <a:endParaRPr kumimoji="1" lang="en-US" altLang="ja-JP" sz="2800" dirty="0">
              <a:solidFill>
                <a:srgbClr val="7030A0"/>
              </a:solidFill>
            </a:endParaRPr>
          </a:p>
          <a:p>
            <a:r>
              <a:rPr lang="ja-JP" altLang="en-US" sz="2800" dirty="0">
                <a:solidFill>
                  <a:srgbClr val="7030A0"/>
                </a:solidFill>
              </a:rPr>
              <a:t>　お多数</a:t>
            </a:r>
            <a:r>
              <a:rPr kumimoji="1" lang="ja-JP" altLang="en-US" sz="2800" dirty="0">
                <a:solidFill>
                  <a:srgbClr val="7030A0"/>
                </a:solidFill>
              </a:rPr>
              <a:t>お受け</a:t>
            </a:r>
            <a:r>
              <a:rPr lang="ja-JP" altLang="en-US" sz="2800" dirty="0">
                <a:solidFill>
                  <a:srgbClr val="7030A0"/>
                </a:solidFill>
              </a:rPr>
              <a:t>しております</a:t>
            </a:r>
            <a:r>
              <a:rPr kumimoji="1" lang="ja-JP" altLang="en-US" sz="2800" dirty="0">
                <a:solidFill>
                  <a:srgbClr val="7030A0"/>
                </a:solidFill>
              </a:rPr>
              <a:t>。</a:t>
            </a:r>
            <a:endParaRPr kumimoji="1" lang="en-US" altLang="ja-JP" sz="2800" dirty="0">
              <a:solidFill>
                <a:srgbClr val="7030A0"/>
              </a:solidFill>
            </a:endParaRPr>
          </a:p>
          <a:p>
            <a:r>
              <a:rPr lang="ja-JP" altLang="en-US" dirty="0">
                <a:solidFill>
                  <a:srgbClr val="7030A0"/>
                </a:solidFill>
              </a:rPr>
              <a:t>★</a:t>
            </a:r>
            <a:r>
              <a:rPr lang="ja-JP" altLang="en-US" sz="2800" dirty="0">
                <a:solidFill>
                  <a:srgbClr val="7030A0"/>
                </a:solidFill>
              </a:rPr>
              <a:t>短期間のみのご依頼もお受けして</a:t>
            </a:r>
            <a:endParaRPr lang="en-US" altLang="ja-JP" sz="2800" dirty="0">
              <a:solidFill>
                <a:srgbClr val="7030A0"/>
              </a:solidFill>
            </a:endParaRPr>
          </a:p>
          <a:p>
            <a:r>
              <a:rPr lang="ja-JP" altLang="en-US" sz="2800" dirty="0">
                <a:solidFill>
                  <a:srgbClr val="7030A0"/>
                </a:solidFill>
              </a:rPr>
              <a:t>　おりますので、お気軽にご相談くだ</a:t>
            </a:r>
            <a:endParaRPr lang="en-US" altLang="ja-JP" sz="2800" dirty="0">
              <a:solidFill>
                <a:srgbClr val="7030A0"/>
              </a:solidFill>
            </a:endParaRPr>
          </a:p>
          <a:p>
            <a:r>
              <a:rPr lang="ja-JP" altLang="en-US" sz="2800" dirty="0">
                <a:solidFill>
                  <a:srgbClr val="7030A0"/>
                </a:solidFill>
              </a:rPr>
              <a:t>　さい。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D4E91BB6-047D-25D0-9450-7B4F60BFFDA9}"/>
              </a:ext>
            </a:extLst>
          </p:cNvPr>
          <p:cNvSpPr txBox="1">
            <a:spLocks/>
          </p:cNvSpPr>
          <p:nvPr/>
        </p:nvSpPr>
        <p:spPr>
          <a:xfrm>
            <a:off x="287655" y="218503"/>
            <a:ext cx="8465820" cy="5815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>
                <a:solidFill>
                  <a:srgbClr val="F5418A"/>
                </a:solidFill>
              </a:rPr>
              <a:t>訪問看護ステーション秋岡</a:t>
            </a:r>
            <a:endParaRPr lang="en-US" altLang="ja-JP" sz="3200" dirty="0">
              <a:solidFill>
                <a:srgbClr val="F5418A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442E20D-4A06-4589-593F-5902A21F8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85" y="1320180"/>
            <a:ext cx="4767835" cy="52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8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59404F-36BA-780E-58F5-9ABD7729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57" y="1432979"/>
            <a:ext cx="5345095" cy="71629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7030A0"/>
                </a:solidFill>
              </a:rPr>
              <a:t>利用者様のために・・・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B3A69F-61AE-9377-3FAB-76070558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081" y="3063371"/>
            <a:ext cx="6392661" cy="3794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solidFill>
                  <a:srgbClr val="7030A0"/>
                </a:solidFill>
              </a:rPr>
              <a:t>居宅介護支援事業所と協力し、</a:t>
            </a:r>
            <a:endParaRPr kumimoji="1" lang="en-US" altLang="ja-JP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rgbClr val="7030A0"/>
                </a:solidFill>
              </a:rPr>
              <a:t>外出困難な利用者様の外出レク</a:t>
            </a:r>
            <a:endParaRPr kumimoji="1" lang="en-US" altLang="ja-JP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rgbClr val="7030A0"/>
                </a:solidFill>
              </a:rPr>
              <a:t>を企画し、利用者様の</a:t>
            </a:r>
            <a:r>
              <a:rPr kumimoji="1" lang="en-US" altLang="ja-JP" sz="3600" dirty="0">
                <a:solidFill>
                  <a:srgbClr val="7030A0"/>
                </a:solidFill>
              </a:rPr>
              <a:t>QOL</a:t>
            </a:r>
            <a:r>
              <a:rPr lang="ja-JP" altLang="en-US" sz="3600" dirty="0">
                <a:solidFill>
                  <a:srgbClr val="7030A0"/>
                </a:solidFill>
              </a:rPr>
              <a:t>向</a:t>
            </a:r>
            <a:endParaRPr lang="en-US" altLang="ja-JP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rgbClr val="7030A0"/>
                </a:solidFill>
              </a:rPr>
              <a:t>上に奮闘しています。</a:t>
            </a:r>
            <a:endParaRPr kumimoji="1" lang="en-US" altLang="ja-JP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id="{35304E9A-62D6-961F-B48A-97432076A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2350420"/>
            <a:ext cx="3117172" cy="4153651"/>
          </a:xfrm>
          <a:prstGeom prst="rect">
            <a:avLst/>
          </a:prstGeom>
        </p:spPr>
      </p:pic>
      <p:pic>
        <p:nvPicPr>
          <p:cNvPr id="5" name="コンテンツ プレースホルダー 8">
            <a:extLst>
              <a:ext uri="{FF2B5EF4-FFF2-40B4-BE49-F238E27FC236}">
                <a16:creationId xmlns:a16="http://schemas.microsoft.com/office/drawing/2014/main" id="{0C4468A2-60FC-7BF7-9275-ED0CD4DAB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42" y="1018358"/>
            <a:ext cx="1998091" cy="2664122"/>
          </a:xfrm>
          <a:prstGeom prst="rect">
            <a:avLst/>
          </a:prstGeom>
        </p:spPr>
      </p:pic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58FDEAFD-1F76-9185-C6F2-B70F986CBFBF}"/>
              </a:ext>
            </a:extLst>
          </p:cNvPr>
          <p:cNvSpPr txBox="1">
            <a:spLocks/>
          </p:cNvSpPr>
          <p:nvPr/>
        </p:nvSpPr>
        <p:spPr>
          <a:xfrm>
            <a:off x="173355" y="425373"/>
            <a:ext cx="8465820" cy="5815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solidFill>
                  <a:srgbClr val="F5418A"/>
                </a:solidFill>
              </a:rPr>
              <a:t>訪問看護ステーション秋岡</a:t>
            </a:r>
            <a:endParaRPr lang="en-US" altLang="ja-JP" sz="3200" dirty="0">
              <a:solidFill>
                <a:srgbClr val="F541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3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3EC304-932F-6646-D9DB-4827678E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12" y="1256356"/>
            <a:ext cx="6943725" cy="5082300"/>
          </a:xfrm>
          <a:noFill/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rgbClr val="F5418A"/>
                </a:solidFill>
              </a:rPr>
              <a:t>職員募集中！！</a:t>
            </a:r>
            <a:endParaRPr kumimoji="1" lang="en-US" altLang="ja-JP" sz="3600" dirty="0">
              <a:solidFill>
                <a:srgbClr val="F5418A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sz="2800" dirty="0">
                <a:solidFill>
                  <a:srgbClr val="7030A0"/>
                </a:solidFill>
              </a:rPr>
              <a:t>訪問看護師を募集しています。</a:t>
            </a:r>
            <a:endParaRPr kumimoji="1" lang="en-US" altLang="ja-JP" sz="2800" dirty="0">
              <a:solidFill>
                <a:srgbClr val="7030A0"/>
              </a:solidFill>
            </a:endParaRPr>
          </a:p>
          <a:p>
            <a:r>
              <a:rPr lang="ja-JP" altLang="en-US" sz="2800" dirty="0">
                <a:solidFill>
                  <a:srgbClr val="7030A0"/>
                </a:solidFill>
              </a:rPr>
              <a:t>見学やお問い合わせはいつでも大歓迎です。</a:t>
            </a:r>
            <a:endParaRPr lang="en-US" altLang="ja-JP" sz="2800" dirty="0">
              <a:solidFill>
                <a:srgbClr val="7030A0"/>
              </a:solidFill>
            </a:endParaRPr>
          </a:p>
          <a:p>
            <a:r>
              <a:rPr lang="ja-JP" altLang="en-US" sz="2800" dirty="0">
                <a:solidFill>
                  <a:srgbClr val="7030A0"/>
                </a:solidFill>
              </a:rPr>
              <a:t>詳細は下記までご遠慮なくお問い合わせくだ</a:t>
            </a:r>
            <a:endParaRPr lang="en-US" altLang="ja-JP" sz="2800" dirty="0">
              <a:solidFill>
                <a:srgbClr val="7030A0"/>
              </a:solidFill>
            </a:endParaRPr>
          </a:p>
          <a:p>
            <a:r>
              <a:rPr lang="ja-JP" altLang="en-US" sz="2800" dirty="0">
                <a:solidFill>
                  <a:srgbClr val="7030A0"/>
                </a:solidFill>
              </a:rPr>
              <a:t>さい。</a:t>
            </a:r>
            <a:endParaRPr lang="en-US" altLang="ja-JP" sz="2800" dirty="0">
              <a:solidFill>
                <a:srgbClr val="7030A0"/>
              </a:solidFill>
            </a:endParaRPr>
          </a:p>
          <a:p>
            <a:r>
              <a:rPr lang="ja-JP" altLang="en-US" sz="2800" dirty="0">
                <a:solidFill>
                  <a:srgbClr val="7030A0"/>
                </a:solidFill>
              </a:rPr>
              <a:t>お待ちしております。</a:t>
            </a:r>
            <a:endParaRPr lang="en-US" altLang="ja-JP" sz="2800" dirty="0">
              <a:solidFill>
                <a:srgbClr val="7030A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9292AF00-6F3C-566F-AB96-43E72E8ECC4C}"/>
              </a:ext>
            </a:extLst>
          </p:cNvPr>
          <p:cNvSpPr txBox="1">
            <a:spLocks/>
          </p:cNvSpPr>
          <p:nvPr/>
        </p:nvSpPr>
        <p:spPr>
          <a:xfrm>
            <a:off x="287655" y="218503"/>
            <a:ext cx="8465820" cy="5815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solidFill>
                  <a:srgbClr val="F5418A"/>
                </a:solidFill>
              </a:rPr>
              <a:t>訪問看護ステーション秋岡</a:t>
            </a:r>
            <a:endParaRPr lang="en-US" altLang="ja-JP" sz="3200" dirty="0">
              <a:solidFill>
                <a:srgbClr val="F5418A"/>
              </a:solidFill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1050E3B-94E9-AF32-5EFB-FFE043FDA995}"/>
              </a:ext>
            </a:extLst>
          </p:cNvPr>
          <p:cNvSpPr txBox="1">
            <a:spLocks/>
          </p:cNvSpPr>
          <p:nvPr/>
        </p:nvSpPr>
        <p:spPr>
          <a:xfrm>
            <a:off x="7813737" y="4376506"/>
            <a:ext cx="3167146" cy="1962150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dirty="0">
                <a:solidFill>
                  <a:srgbClr val="7030A0"/>
                </a:solidFill>
              </a:rPr>
              <a:t>津久見市徳浦本町</a:t>
            </a:r>
            <a:r>
              <a:rPr lang="en-US" altLang="ja-JP" dirty="0">
                <a:solidFill>
                  <a:srgbClr val="7030A0"/>
                </a:solidFill>
              </a:rPr>
              <a:t>7</a:t>
            </a:r>
            <a:r>
              <a:rPr lang="ja-JP" altLang="en-US" dirty="0">
                <a:solidFill>
                  <a:srgbClr val="7030A0"/>
                </a:solidFill>
              </a:rPr>
              <a:t>番</a:t>
            </a:r>
            <a:r>
              <a:rPr lang="en-US" altLang="ja-JP" dirty="0">
                <a:solidFill>
                  <a:srgbClr val="7030A0"/>
                </a:solidFill>
              </a:rPr>
              <a:t>3</a:t>
            </a:r>
            <a:r>
              <a:rPr lang="ja-JP" altLang="en-US" dirty="0">
                <a:solidFill>
                  <a:srgbClr val="7030A0"/>
                </a:solidFill>
              </a:rPr>
              <a:t>号　</a:t>
            </a:r>
            <a:endParaRPr lang="en-US" altLang="ja-JP" dirty="0">
              <a:solidFill>
                <a:srgbClr val="7030A0"/>
              </a:solidFill>
            </a:endParaRPr>
          </a:p>
          <a:p>
            <a:pPr algn="r"/>
            <a:r>
              <a:rPr lang="ja-JP" altLang="en-US" dirty="0">
                <a:solidFill>
                  <a:srgbClr val="7030A0"/>
                </a:solidFill>
              </a:rPr>
              <a:t>訪問看護ステーション秋岡</a:t>
            </a:r>
            <a:endParaRPr lang="en-US" altLang="ja-JP" dirty="0">
              <a:solidFill>
                <a:srgbClr val="7030A0"/>
              </a:solidFill>
            </a:endParaRPr>
          </a:p>
          <a:p>
            <a:pPr algn="r"/>
            <a:r>
              <a:rPr lang="ja-JP" altLang="en-US" dirty="0">
                <a:solidFill>
                  <a:srgbClr val="7030A0"/>
                </a:solidFill>
              </a:rPr>
              <a:t>直通電話：</a:t>
            </a:r>
            <a:r>
              <a:rPr lang="en-US" altLang="ja-JP" dirty="0">
                <a:solidFill>
                  <a:srgbClr val="7030A0"/>
                </a:solidFill>
              </a:rPr>
              <a:t>080-8353-9477</a:t>
            </a:r>
          </a:p>
          <a:p>
            <a:pPr marL="0" indent="0" algn="r">
              <a:buNone/>
            </a:pPr>
            <a:r>
              <a:rPr lang="ja-JP" altLang="en-US" dirty="0">
                <a:solidFill>
                  <a:srgbClr val="7030A0"/>
                </a:solidFill>
              </a:rPr>
              <a:t>担当：管理者　岩根</a:t>
            </a:r>
            <a:endParaRPr lang="en-US" altLang="ja-JP" dirty="0">
              <a:solidFill>
                <a:srgbClr val="7030A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154B37E-8667-AD3E-18E7-213D48DA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218503"/>
            <a:ext cx="285042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100000">
              <a:srgbClr val="00B0F0"/>
            </a:gs>
            <a:gs pos="66000">
              <a:srgbClr val="FFFFFF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CFB8E2-6B4D-4C24-1B2F-70ABDF92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376" y="931529"/>
            <a:ext cx="10058400" cy="84687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C00FF"/>
                </a:solidFill>
              </a:rPr>
              <a:t>最期に　　　　</a:t>
            </a:r>
            <a:r>
              <a:rPr kumimoji="1" lang="ja-JP" altLang="en-US" sz="4800" b="1" dirty="0">
                <a:solidFill>
                  <a:srgbClr val="CC00FF"/>
                </a:solidFill>
              </a:rPr>
              <a:t>医療法人一貫軒　　</a:t>
            </a:r>
            <a:r>
              <a:rPr kumimoji="1" lang="ja-JP" altLang="en-US" sz="2400" b="1" dirty="0">
                <a:solidFill>
                  <a:srgbClr val="CC00FF"/>
                </a:solidFill>
              </a:rPr>
              <a:t>の紹介を・・・</a:t>
            </a:r>
            <a:endParaRPr kumimoji="1" lang="ja-JP" altLang="en-US" dirty="0">
              <a:solidFill>
                <a:srgbClr val="CC00FF"/>
              </a:solidFill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4A1BBFD-2DFA-A9EC-65C9-F613CB2FD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609726"/>
            <a:ext cx="10267949" cy="4981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sz="2800" dirty="0">
                <a:solidFill>
                  <a:srgbClr val="7030A0"/>
                </a:solidFill>
              </a:rPr>
              <a:t>　　　　診療所　　　　　　　　　　・・・　　秋岡医院</a:t>
            </a:r>
            <a:endParaRPr kumimoji="1" lang="en-US" altLang="ja-JP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7030A0"/>
                </a:solidFill>
              </a:rPr>
              <a:t>　　　　有料老人ホーム　　　    ・・・　　介護付き有料老人ホーム秋桜</a:t>
            </a:r>
            <a:endParaRPr lang="en-US" altLang="ja-JP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rgbClr val="7030A0"/>
                </a:solidFill>
              </a:rPr>
              <a:t>　　　　小規模多機能　　　　     ・・・　　小規模多機能ホームこすもす</a:t>
            </a:r>
            <a:endParaRPr kumimoji="1" lang="en-US" altLang="ja-JP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rgbClr val="7030A0"/>
                </a:solidFill>
              </a:rPr>
              <a:t>　　　　居宅介護支援事業所　・・・　　こすもすケアプランセンター</a:t>
            </a:r>
            <a:endParaRPr kumimoji="1" lang="en-US" altLang="ja-JP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7030A0"/>
                </a:solidFill>
              </a:rPr>
              <a:t>　　　　介護予防事業　　　　　  ・・・　　ころばん教室</a:t>
            </a:r>
            <a:endParaRPr lang="en-US" altLang="ja-JP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F5418A"/>
                </a:solidFill>
              </a:rPr>
              <a:t>　　　 </a:t>
            </a:r>
            <a:r>
              <a:rPr kumimoji="1" lang="ja-JP" altLang="en-US" sz="2800" dirty="0">
                <a:solidFill>
                  <a:srgbClr val="7030A0"/>
                </a:solidFill>
              </a:rPr>
              <a:t>訪問系サービス　　　     ・・・　　訪問看護ステーション秋岡</a:t>
            </a:r>
            <a:endParaRPr kumimoji="1" lang="en-US" altLang="ja-JP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kumimoji="1" lang="en-US" altLang="ja-JP" sz="24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医療・介護などでお困りのことがありましたら、どんなことでもご相談ください。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06F90B-1806-C477-B303-A4EEA9E81870}"/>
              </a:ext>
            </a:extLst>
          </p:cNvPr>
          <p:cNvSpPr txBox="1">
            <a:spLocks/>
          </p:cNvSpPr>
          <p:nvPr/>
        </p:nvSpPr>
        <p:spPr>
          <a:xfrm>
            <a:off x="278130" y="186306"/>
            <a:ext cx="8465820" cy="5815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solidFill>
                  <a:srgbClr val="F5418A"/>
                </a:solidFill>
              </a:rPr>
              <a:t>訪問看護ステーション秋岡</a:t>
            </a:r>
            <a:endParaRPr lang="en-US" altLang="ja-JP" sz="3200" dirty="0">
              <a:solidFill>
                <a:srgbClr val="F541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18509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896</TotalTime>
  <Words>514</Words>
  <Application>Microsoft Office PowerPoint</Application>
  <PresentationFormat>ワイド画面</PresentationFormat>
  <Paragraphs>72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レトロスペクト</vt:lpstr>
      <vt:lpstr>訪問看護ステーション秋岡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利用者様のために・・・</vt:lpstr>
      <vt:lpstr>PowerPoint プレゼンテーション</vt:lpstr>
      <vt:lpstr>最期に　　　　医療法人一貫軒　　の紹介を・・・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医療法人一貫軒  訪問看護ステーション秋岡</dc:title>
  <dc:creator>owner</dc:creator>
  <cp:lastModifiedBy>owner</cp:lastModifiedBy>
  <cp:revision>21</cp:revision>
  <dcterms:created xsi:type="dcterms:W3CDTF">2022-09-21T04:10:24Z</dcterms:created>
  <dcterms:modified xsi:type="dcterms:W3CDTF">2024-01-22T08:25:16Z</dcterms:modified>
</cp:coreProperties>
</file>